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9" r:id="rId6"/>
    <p:sldId id="282" r:id="rId7"/>
    <p:sldId id="281" r:id="rId8"/>
    <p:sldId id="283" r:id="rId9"/>
    <p:sldId id="285" r:id="rId10"/>
    <p:sldId id="284" r:id="rId11"/>
    <p:sldId id="286" r:id="rId12"/>
    <p:sldId id="287" r:id="rId13"/>
    <p:sldId id="292" r:id="rId14"/>
    <p:sldId id="279" r:id="rId15"/>
    <p:sldId id="271" r:id="rId16"/>
    <p:sldId id="278" r:id="rId17"/>
    <p:sldId id="280" r:id="rId18"/>
    <p:sldId id="293" r:id="rId19"/>
    <p:sldId id="288" r:id="rId20"/>
    <p:sldId id="294" r:id="rId21"/>
    <p:sldId id="295" r:id="rId22"/>
    <p:sldId id="291" r:id="rId23"/>
    <p:sldId id="265" r:id="rId24"/>
  </p:sldIdLst>
  <p:sldSz cx="18288000" cy="10287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Source Han Sans KR Bold" panose="020B0600000101010101" charset="-127"/>
      <p:regular r:id="rId27"/>
    </p:embeddedFont>
    <p:embeddedFont>
      <p:font typeface="Roboto" pitchFamily="2" charset="0"/>
      <p:regular r:id="rId28"/>
      <p:bold r:id="rId29"/>
      <p:italic r:id="rId30"/>
    </p:embeddedFont>
    <p:embeddedFont>
      <p:font typeface="Source Han Sans KR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runo" panose="020B0600000101010101" charset="-79"/>
      <p:regular r:id="rId36"/>
    </p:embeddedFont>
    <p:embeddedFont>
      <p:font typeface="함초롬바탕" panose="02030604000101010101" pitchFamily="18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1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02180" y="4092709"/>
            <a:ext cx="11247019" cy="1294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Xeno</a:t>
            </a:r>
            <a:r>
              <a:rPr lang="en-US" sz="7696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RAT </a:t>
            </a:r>
            <a:r>
              <a:rPr lang="ko-KR" altLang="en-US" sz="7696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악성코드 분석</a:t>
            </a:r>
            <a:endParaRPr lang="en-US" sz="7696" b="1" dirty="0">
              <a:solidFill>
                <a:schemeClr val="tx2">
                  <a:lumMod val="75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64000" y="9182100"/>
            <a:ext cx="689196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전동혁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44800" y="990600"/>
            <a:ext cx="1714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2025.04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2180" y="5380194"/>
            <a:ext cx="10332620" cy="975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45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빌더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Handshake 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과정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95800" y="3364344"/>
            <a:ext cx="1112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[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매직 바이트 확인으로 호환성 검증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]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333338"/>
            <a:ext cx="11557548" cy="391492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29169"/>
            <a:ext cx="15773602" cy="4118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80250"/>
            <a:ext cx="12414865" cy="8429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95800" y="4621459"/>
            <a:ext cx="1112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[AES-256 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대칭키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암호화 키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95800" y="9379668"/>
            <a:ext cx="1112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[Handshake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클라이언트와 연결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]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677" y="8583052"/>
            <a:ext cx="7122258" cy="675248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12471948" y="6210300"/>
            <a:ext cx="1320252" cy="0"/>
          </a:xfrm>
          <a:prstGeom prst="line">
            <a:avLst/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3792200" y="6210300"/>
            <a:ext cx="0" cy="2133600"/>
          </a:xfrm>
          <a:prstGeom prst="straightConnector1">
            <a:avLst/>
          </a:prstGeom>
          <a:ln w="476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20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45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빌더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소켓 예외 발생 시 </a:t>
            </a:r>
            <a:r>
              <a:rPr lang="ko-KR" altLang="en-US" sz="28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재연결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소켓 예외 발생시 기존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Agent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종료 후 새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Agent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프로세스 생성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64" y="3274935"/>
            <a:ext cx="16670043" cy="430550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43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45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빌더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초기화 과정 패킷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클라이언트와 서버가 연결될 때 전송되는 첫 패킷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 (</a:t>
            </a:r>
            <a:r>
              <a:rPr lang="en-US" altLang="ko-KR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HandShake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37" y="4533900"/>
            <a:ext cx="7696200" cy="336844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037" y="4533900"/>
            <a:ext cx="7798324" cy="336844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8662437" y="6305354"/>
            <a:ext cx="6096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45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빌더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하트비트 패킷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서버와 클라이언트 간 지속적인 세션 체크를 위한 하트비트</a:t>
            </a:r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 (2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초 간격으로 서버에서 클라이언트로 하트비트 요청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12715"/>
            <a:ext cx="8274927" cy="4294116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00" y="2687914"/>
            <a:ext cx="7748978" cy="6943718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9144000" y="6286500"/>
            <a:ext cx="6096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7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악성코드 기능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1.8.7 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버전 </a:t>
            </a:r>
            <a:r>
              <a:rPr lang="en-US" altLang="ko-KR" sz="28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Xeno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RAT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Xeno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RAT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에서 수행하는 기능</a:t>
            </a:r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-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주요 악성 기능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(Chat, shell, Process Manager, File Manger, UAC Bypass, Key Logger)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09900"/>
            <a:ext cx="9746822" cy="64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518160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altLang="ko-KR" sz="4500" b="1" dirty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4500" b="1" dirty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악성코드 기능</a:t>
            </a:r>
            <a:endParaRPr lang="en-US" altLang="ko-KR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전체 명령어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07715"/>
              </p:ext>
            </p:extLst>
          </p:nvPr>
        </p:nvGraphicFramePr>
        <p:xfrm>
          <a:off x="6858000" y="2284207"/>
          <a:ext cx="8811122" cy="663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562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6691560">
                  <a:extLst>
                    <a:ext uri="{9D8B030D-6E8A-4147-A177-3AD203B41FA5}">
                      <a16:colId xmlns:a16="http://schemas.microsoft.com/office/drawing/2014/main" val="788236196"/>
                    </a:ext>
                  </a:extLst>
                </a:gridCol>
              </a:tblGrid>
              <a:tr h="1433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명령어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명령어 기능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Chat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채팅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Blue</a:t>
                      </a:r>
                      <a:r>
                        <a:rPr lang="en-US" altLang="ko-KR" baseline="0" dirty="0" smtClean="0"/>
                        <a:t> Screen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블루스크린 발생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2800"/>
                  </a:ext>
                </a:extLst>
              </a:tr>
              <a:tr h="415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Message</a:t>
                      </a:r>
                      <a:r>
                        <a:rPr lang="en-US" altLang="ko-KR" baseline="0" dirty="0" smtClean="0"/>
                        <a:t> Box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메세지박스</a:t>
                      </a:r>
                      <a:r>
                        <a:rPr lang="ko-KR" altLang="en-US" dirty="0" smtClean="0"/>
                        <a:t> 생성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24058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Fun</a:t>
                      </a:r>
                      <a:r>
                        <a:rPr lang="en-US" altLang="ko-KR" baseline="0" dirty="0" smtClean="0"/>
                        <a:t> Menu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CD </a:t>
                      </a:r>
                      <a:r>
                        <a:rPr lang="ko-KR" altLang="en-US" dirty="0" smtClean="0"/>
                        <a:t>트레이 열기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닫기 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 화면 끄기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켜기 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시스템 볼륨 조절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517047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Shutdown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컴퓨터 종료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34475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컴퓨터 </a:t>
                      </a:r>
                      <a:r>
                        <a:rPr lang="ko-KR" altLang="en-US" dirty="0" err="1" smtClean="0"/>
                        <a:t>재시작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617356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Hvnc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Hidden Virtual Network Computing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87332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WebCam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원격 캠 제어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58314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Live</a:t>
                      </a:r>
                      <a:r>
                        <a:rPr lang="en-US" altLang="ko-KR" baseline="0" dirty="0" smtClean="0"/>
                        <a:t> Microphone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원격 </a:t>
                      </a:r>
                      <a:r>
                        <a:rPr lang="ko-KR" altLang="en-US" dirty="0" err="1" smtClean="0"/>
                        <a:t>마이크제어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18198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Key Logger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원하는 창 </a:t>
                      </a:r>
                      <a:r>
                        <a:rPr lang="ko-KR" altLang="en-US" dirty="0" err="1" smtClean="0"/>
                        <a:t>키로깅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877936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Offline Key Logger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전체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err="1" smtClean="0"/>
                        <a:t>키로깅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627830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Screen Control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원격 </a:t>
                      </a:r>
                      <a:r>
                        <a:rPr lang="ko-KR" altLang="en-US" dirty="0" err="1" smtClean="0"/>
                        <a:t>데스크탑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99519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Reverse</a:t>
                      </a:r>
                      <a:r>
                        <a:rPr lang="en-US" altLang="ko-KR" baseline="0" dirty="0" smtClean="0"/>
                        <a:t> Proxy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리버스</a:t>
                      </a:r>
                      <a:r>
                        <a:rPr lang="ko-KR" altLang="en-US" dirty="0" smtClean="0"/>
                        <a:t> 프록시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88996"/>
                  </a:ext>
                </a:extLst>
              </a:tr>
              <a:tr h="331471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파일 탐색기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92232"/>
                  </a:ext>
                </a:extLst>
              </a:tr>
              <a:tr h="33147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프로세스 탐색기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03855"/>
                  </a:ext>
                </a:extLst>
              </a:tr>
              <a:tr h="33147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레지스트리 탐색기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295166"/>
                  </a:ext>
                </a:extLst>
              </a:tr>
              <a:tr h="33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Shell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원격 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40293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61778"/>
            <a:ext cx="4073971" cy="365790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65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악성코드 기능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1.8.7 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버전 </a:t>
            </a:r>
            <a:r>
              <a:rPr lang="en-US" altLang="ko-KR" sz="28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Xeno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RAT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- 1.8.7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대부분의 기능이 작동하는 것을 확인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(1)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756428"/>
              </p:ext>
            </p:extLst>
          </p:nvPr>
        </p:nvGraphicFramePr>
        <p:xfrm>
          <a:off x="1295400" y="3347922"/>
          <a:ext cx="7467600" cy="190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253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5144347">
                  <a:extLst>
                    <a:ext uri="{9D8B030D-6E8A-4147-A177-3AD203B41FA5}">
                      <a16:colId xmlns:a16="http://schemas.microsoft.com/office/drawing/2014/main" val="1426981564"/>
                    </a:ext>
                  </a:extLst>
                </a:gridCol>
              </a:tblGrid>
              <a:tr h="37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Fun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작동 유무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Blue</a:t>
                      </a:r>
                      <a:r>
                        <a:rPr lang="en-US" altLang="ko-KR" baseline="0" dirty="0" smtClean="0"/>
                        <a:t> Screen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2800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Message</a:t>
                      </a:r>
                      <a:r>
                        <a:rPr lang="en-US" altLang="ko-KR" baseline="0" dirty="0" smtClean="0"/>
                        <a:t> Box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24058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Fun</a:t>
                      </a:r>
                      <a:r>
                        <a:rPr lang="en-US" altLang="ko-KR" baseline="0" dirty="0" smtClean="0"/>
                        <a:t> Menu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517047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49354"/>
              </p:ext>
            </p:extLst>
          </p:nvPr>
        </p:nvGraphicFramePr>
        <p:xfrm>
          <a:off x="1295400" y="5985070"/>
          <a:ext cx="7467600" cy="2670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253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5144347">
                  <a:extLst>
                    <a:ext uri="{9D8B030D-6E8A-4147-A177-3AD203B41FA5}">
                      <a16:colId xmlns:a16="http://schemas.microsoft.com/office/drawing/2014/main" val="1426981564"/>
                    </a:ext>
                  </a:extLst>
                </a:gridCol>
              </a:tblGrid>
              <a:tr h="37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Surveillance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Hvnc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WebCam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2800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Live </a:t>
                      </a:r>
                      <a:r>
                        <a:rPr lang="en-US" altLang="ko-KR" dirty="0" err="1" smtClean="0"/>
                        <a:t>Mircrophone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19436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Key Logger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856557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Offline Key Logger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5482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Screen</a:t>
                      </a:r>
                      <a:r>
                        <a:rPr lang="en-US" altLang="ko-KR" baseline="0" dirty="0" smtClean="0"/>
                        <a:t> Control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422546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89494"/>
              </p:ext>
            </p:extLst>
          </p:nvPr>
        </p:nvGraphicFramePr>
        <p:xfrm>
          <a:off x="9906000" y="3341921"/>
          <a:ext cx="7467600" cy="3407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253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5144347">
                  <a:extLst>
                    <a:ext uri="{9D8B030D-6E8A-4147-A177-3AD203B41FA5}">
                      <a16:colId xmlns:a16="http://schemas.microsoft.com/office/drawing/2014/main" val="14269815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Reverse proxy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  <a:tr h="291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Process</a:t>
                      </a:r>
                      <a:r>
                        <a:rPr lang="en-US" altLang="ko-KR" baseline="0" dirty="0" smtClean="0"/>
                        <a:t>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2800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File</a:t>
                      </a:r>
                      <a:r>
                        <a:rPr lang="en-US" altLang="ko-KR" baseline="0" dirty="0" smtClean="0"/>
                        <a:t>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24058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Registry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5309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Shell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275551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InfoGrab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22394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StartUp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97719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Remove Startup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923999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05445"/>
              </p:ext>
            </p:extLst>
          </p:nvPr>
        </p:nvGraphicFramePr>
        <p:xfrm>
          <a:off x="9906000" y="7142511"/>
          <a:ext cx="7467600" cy="1512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253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5144347">
                  <a:extLst>
                    <a:ext uri="{9D8B030D-6E8A-4147-A177-3AD203B41FA5}">
                      <a16:colId xmlns:a16="http://schemas.microsoft.com/office/drawing/2014/main" val="1426981564"/>
                    </a:ext>
                  </a:extLst>
                </a:gridCol>
              </a:tblGrid>
              <a:tr h="196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UAC Bypass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Cmstp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Windir</a:t>
                      </a:r>
                      <a:r>
                        <a:rPr lang="en-US" altLang="ko-KR" baseline="0" dirty="0" smtClean="0"/>
                        <a:t> + Disk Cleanup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2800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Fodhelper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26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76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악성코드 기능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1.8.7 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버전 </a:t>
            </a:r>
            <a:r>
              <a:rPr lang="en-US" altLang="ko-KR" sz="28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Xeno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RAT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- 1.8.7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대부분의 기능이 작동하는 것을 확인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(2)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442980"/>
              </p:ext>
            </p:extLst>
          </p:nvPr>
        </p:nvGraphicFramePr>
        <p:xfrm>
          <a:off x="1295400" y="3952891"/>
          <a:ext cx="7467600" cy="1523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253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5144347">
                  <a:extLst>
                    <a:ext uri="{9D8B030D-6E8A-4147-A177-3AD203B41FA5}">
                      <a16:colId xmlns:a16="http://schemas.microsoft.com/office/drawing/2014/main" val="1426981564"/>
                    </a:ext>
                  </a:extLst>
                </a:gridCol>
              </a:tblGrid>
              <a:tr h="37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Client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Close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Relaunch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2800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Uninstall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2405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48710"/>
              </p:ext>
            </p:extLst>
          </p:nvPr>
        </p:nvGraphicFramePr>
        <p:xfrm>
          <a:off x="9906000" y="3946890"/>
          <a:ext cx="7467600" cy="1130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253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5144347">
                  <a:extLst>
                    <a:ext uri="{9D8B030D-6E8A-4147-A177-3AD203B41FA5}">
                      <a16:colId xmlns:a16="http://schemas.microsoft.com/office/drawing/2014/main" val="14269815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UAC Options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Request</a:t>
                      </a:r>
                      <a:r>
                        <a:rPr lang="en-US" altLang="ko-KR" baseline="0" dirty="0" smtClean="0"/>
                        <a:t> 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De-escalate</a:t>
                      </a:r>
                      <a:r>
                        <a:rPr lang="en-US" altLang="ko-KR" baseline="0" dirty="0" smtClean="0"/>
                        <a:t> to user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28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55410"/>
              </p:ext>
            </p:extLst>
          </p:nvPr>
        </p:nvGraphicFramePr>
        <p:xfrm>
          <a:off x="9906000" y="6587301"/>
          <a:ext cx="7467600" cy="748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253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5144347">
                  <a:extLst>
                    <a:ext uri="{9D8B030D-6E8A-4147-A177-3AD203B41FA5}">
                      <a16:colId xmlns:a16="http://schemas.microsoft.com/office/drawing/2014/main" val="1426981564"/>
                    </a:ext>
                  </a:extLst>
                </a:gridCol>
              </a:tblGrid>
              <a:tr h="196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Debug</a:t>
                      </a:r>
                      <a:r>
                        <a:rPr lang="en-US" altLang="ko-KR" baseline="0" dirty="0" smtClean="0"/>
                        <a:t> 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Debug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79022"/>
              </p:ext>
            </p:extLst>
          </p:nvPr>
        </p:nvGraphicFramePr>
        <p:xfrm>
          <a:off x="1295400" y="6592724"/>
          <a:ext cx="7467600" cy="114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253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5144347">
                  <a:extLst>
                    <a:ext uri="{9D8B030D-6E8A-4147-A177-3AD203B41FA5}">
                      <a16:colId xmlns:a16="http://schemas.microsoft.com/office/drawing/2014/main" val="1426981564"/>
                    </a:ext>
                  </a:extLst>
                </a:gridCol>
              </a:tblGrid>
              <a:tr h="37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Shutdown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2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9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44" y="3587931"/>
            <a:ext cx="9239433" cy="228980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51816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악성코드 패킷 분석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하트비트 패킷 분석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36026" y="3756590"/>
            <a:ext cx="5562600" cy="7534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62800" y="2371667"/>
            <a:ext cx="36244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서버에서 하트비트 요청</a:t>
            </a:r>
            <a:endParaRPr lang="en-US" altLang="ko-KR" sz="2000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  <a:p>
            <a:pPr>
              <a:defRPr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명령어 키워드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11 </a:t>
            </a:r>
            <a:r>
              <a:rPr lang="en-US" altLang="ko-KR" sz="20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00 00 00 03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390861" y="3234997"/>
            <a:ext cx="732184" cy="3429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524001" y="4631386"/>
            <a:ext cx="5486400" cy="130091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1936026" y="6202656"/>
            <a:ext cx="20707" cy="95483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4117" y="7382290"/>
            <a:ext cx="5029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클라이언트에서 하트비트 응답</a:t>
            </a:r>
            <a:endParaRPr lang="en-US" altLang="ko-KR" sz="2000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  <a:p>
            <a:pPr>
              <a:defRPr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명령어 키워드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21 </a:t>
            </a:r>
            <a:r>
              <a:rPr lang="en-US" altLang="ko-KR" sz="20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00 00 00 03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277600" y="3519626"/>
            <a:ext cx="2286000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Source Han Sans KR Bold" panose="020B0600000101010101" charset="-127"/>
                <a:ea typeface="Source Han Sans KR Bold" panose="020B0600000101010101" charset="-127"/>
              </a:rPr>
              <a:t>공격자</a:t>
            </a:r>
            <a:endParaRPr lang="ko-KR" altLang="en-US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207723" y="3507641"/>
            <a:ext cx="2286000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Source Han Sans KR Bold" panose="020B0600000101010101" charset="-127"/>
                <a:ea typeface="Source Han Sans KR Bold" panose="020B0600000101010101" charset="-127"/>
              </a:rPr>
              <a:t>피해자</a:t>
            </a:r>
            <a:endParaRPr lang="ko-KR" altLang="en-US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cxnSp>
        <p:nvCxnSpPr>
          <p:cNvPr id="18" name="직선 연결선 17"/>
          <p:cNvCxnSpPr>
            <a:stCxn id="15" idx="2"/>
          </p:cNvCxnSpPr>
          <p:nvPr/>
        </p:nvCxnSpPr>
        <p:spPr>
          <a:xfrm>
            <a:off x="12420600" y="4129226"/>
            <a:ext cx="0" cy="2590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6383000" y="4129226"/>
            <a:ext cx="0" cy="2590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12420600" y="5958026"/>
            <a:ext cx="3962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0321788" y="4991100"/>
            <a:ext cx="838200" cy="0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683006" y="4316968"/>
            <a:ext cx="415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11 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00 00 00 </a:t>
            </a:r>
            <a:r>
              <a:rPr lang="en-US" altLang="ko-KR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03 + </a:t>
            </a:r>
            <a:r>
              <a:rPr lang="ko-KR" altLang="en-US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하트비트 요청</a:t>
            </a:r>
            <a:endParaRPr lang="en-US" altLang="ko-KR" dirty="0"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717292" y="5452893"/>
            <a:ext cx="380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21 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00 00 00 </a:t>
            </a:r>
            <a:r>
              <a:rPr lang="en-US" altLang="ko-KR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03 + </a:t>
            </a:r>
            <a:r>
              <a:rPr lang="ko-KR" altLang="en-US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하트비트 응답</a:t>
            </a:r>
            <a:endParaRPr lang="en-US" altLang="ko-KR" dirty="0"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2420600" y="4914900"/>
            <a:ext cx="39301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1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3" y="3862633"/>
            <a:ext cx="8994043" cy="262505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51816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악성코드 패킷 분석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키로깅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기능 패킷 분석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89479" y="3885068"/>
            <a:ext cx="5562600" cy="109474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62800" y="2371667"/>
            <a:ext cx="36244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키로깅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Start</a:t>
            </a:r>
          </a:p>
          <a:p>
            <a:pPr>
              <a:defRPr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명령어 키워드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: </a:t>
            </a:r>
            <a:r>
              <a:rPr lang="en-US" altLang="ko-KR" sz="20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31 00 00 00 03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430616" y="3413690"/>
            <a:ext cx="732184" cy="3429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12568" y="5369101"/>
            <a:ext cx="5615712" cy="1078092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981200" y="6660951"/>
            <a:ext cx="1" cy="99536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7143" y="7702736"/>
            <a:ext cx="5029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입력 키 이벤트 암호화되어서 </a:t>
            </a:r>
            <a:r>
              <a:rPr lang="en-US" altLang="ko-KR" sz="20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Recv</a:t>
            </a:r>
            <a:endParaRPr lang="en-US" altLang="ko-KR" sz="2000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  <a:p>
            <a:pPr>
              <a:defRPr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명령어 키워드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: </a:t>
            </a:r>
            <a:r>
              <a:rPr lang="en-US" altLang="ko-KR" sz="20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11 00 00 00 03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277600" y="3519626"/>
            <a:ext cx="2286000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Source Han Sans KR Bold" panose="020B0600000101010101" charset="-127"/>
                <a:ea typeface="Source Han Sans KR Bold" panose="020B0600000101010101" charset="-127"/>
              </a:rPr>
              <a:t>공격자</a:t>
            </a:r>
            <a:endParaRPr lang="ko-KR" altLang="en-US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207723" y="3507641"/>
            <a:ext cx="2286000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Source Han Sans KR Bold" panose="020B0600000101010101" charset="-127"/>
                <a:ea typeface="Source Han Sans KR Bold" panose="020B0600000101010101" charset="-127"/>
              </a:rPr>
              <a:t>피해자</a:t>
            </a:r>
            <a:endParaRPr lang="ko-KR" altLang="en-US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cxnSp>
        <p:nvCxnSpPr>
          <p:cNvPr id="18" name="직선 연결선 17"/>
          <p:cNvCxnSpPr>
            <a:stCxn id="15" idx="2"/>
          </p:cNvCxnSpPr>
          <p:nvPr/>
        </p:nvCxnSpPr>
        <p:spPr>
          <a:xfrm>
            <a:off x="12420600" y="4129226"/>
            <a:ext cx="0" cy="2590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6383000" y="4129226"/>
            <a:ext cx="0" cy="2590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12420600" y="4732833"/>
            <a:ext cx="3962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12420600" y="5958026"/>
            <a:ext cx="3962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0368170" y="5143500"/>
            <a:ext cx="838200" cy="0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43694" y="4262054"/>
            <a:ext cx="415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31 00 00 00 </a:t>
            </a:r>
            <a:r>
              <a:rPr lang="en-US" altLang="ko-KR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03 + </a:t>
            </a:r>
            <a:r>
              <a:rPr lang="ko-KR" altLang="en-US" dirty="0" err="1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키로깅</a:t>
            </a:r>
            <a:r>
              <a:rPr lang="ko-KR" altLang="en-US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시작 </a:t>
            </a:r>
            <a:r>
              <a:rPr lang="ko-KR" altLang="en-US" dirty="0" err="1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메세지</a:t>
            </a:r>
            <a:endParaRPr lang="en-US" altLang="ko-KR" dirty="0"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717292" y="5452893"/>
            <a:ext cx="380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11 00 00 00 </a:t>
            </a:r>
            <a:r>
              <a:rPr lang="en-US" altLang="ko-KR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03 + </a:t>
            </a:r>
            <a:r>
              <a:rPr lang="ko-KR" altLang="en-US" dirty="0" smtClean="0"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키보드 입력 정보</a:t>
            </a:r>
            <a:endParaRPr lang="en-US" altLang="ko-KR" dirty="0"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3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1457" y="2450732"/>
            <a:ext cx="2209800" cy="72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악성코드</a:t>
            </a:r>
            <a:r>
              <a:rPr lang="en-US" sz="3000" dirty="0" smtClean="0">
                <a:solidFill>
                  <a:schemeClr val="accent1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개요</a:t>
            </a:r>
            <a:endParaRPr lang="en-US" sz="3000" dirty="0">
              <a:solidFill>
                <a:schemeClr val="accent1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01457" y="3657878"/>
            <a:ext cx="1508820" cy="72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 err="1" smtClean="0">
                <a:solidFill>
                  <a:schemeClr val="accent1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빌더</a:t>
            </a:r>
            <a:endParaRPr lang="en-US" sz="3000" dirty="0">
              <a:solidFill>
                <a:schemeClr val="accent1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80039" y="2489144"/>
            <a:ext cx="949971" cy="94997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</p:sp>
      <p:sp>
        <p:nvSpPr>
          <p:cNvPr id="8" name="Freeform 8"/>
          <p:cNvSpPr/>
          <p:nvPr/>
        </p:nvSpPr>
        <p:spPr>
          <a:xfrm>
            <a:off x="980039" y="3696290"/>
            <a:ext cx="949971" cy="94997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</p:sp>
      <p:sp>
        <p:nvSpPr>
          <p:cNvPr id="11" name="TextBox 11"/>
          <p:cNvSpPr txBox="1"/>
          <p:nvPr/>
        </p:nvSpPr>
        <p:spPr>
          <a:xfrm>
            <a:off x="1151343" y="2703301"/>
            <a:ext cx="54783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 smtClean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  <a:endParaRPr lang="en-US" sz="2712" dirty="0">
              <a:solidFill>
                <a:srgbClr val="FAFAFA"/>
              </a:solidFill>
              <a:latin typeface="Bruno"/>
              <a:ea typeface="Bruno"/>
              <a:cs typeface="Bruno"/>
              <a:sym typeface="Brun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2783" y="3910447"/>
            <a:ext cx="624483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455025" y="3434353"/>
            <a:ext cx="6492240" cy="0"/>
          </a:xfrm>
          <a:prstGeom prst="line">
            <a:avLst/>
          </a:prstGeom>
          <a:ln w="38100" cap="flat">
            <a:solidFill>
              <a:schemeClr val="accent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455025" y="4641499"/>
            <a:ext cx="6492240" cy="0"/>
          </a:xfrm>
          <a:prstGeom prst="line">
            <a:avLst/>
          </a:prstGeom>
          <a:ln w="38100" cap="flat">
            <a:solidFill>
              <a:schemeClr val="accent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2201457" y="4865025"/>
            <a:ext cx="2773710" cy="72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악성코드 기능</a:t>
            </a:r>
            <a:endParaRPr lang="en-US" sz="3000" dirty="0">
              <a:solidFill>
                <a:schemeClr val="accent1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80039" y="4903437"/>
            <a:ext cx="949971" cy="94997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</p:sp>
      <p:sp>
        <p:nvSpPr>
          <p:cNvPr id="20" name="TextBox 20"/>
          <p:cNvSpPr txBox="1"/>
          <p:nvPr/>
        </p:nvSpPr>
        <p:spPr>
          <a:xfrm>
            <a:off x="1139695" y="5117594"/>
            <a:ext cx="630659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455025" y="5848645"/>
            <a:ext cx="6492240" cy="0"/>
          </a:xfrm>
          <a:prstGeom prst="line">
            <a:avLst/>
          </a:prstGeom>
          <a:ln w="38100" cap="flat">
            <a:solidFill>
              <a:schemeClr val="accent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2201457" y="6072171"/>
            <a:ext cx="3284942" cy="72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smtClean="0">
                <a:solidFill>
                  <a:schemeClr val="accent1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악성코드 패킷 분석</a:t>
            </a:r>
            <a:endParaRPr lang="en-US" sz="3000" dirty="0">
              <a:solidFill>
                <a:schemeClr val="accent1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980039" y="6110583"/>
            <a:ext cx="949971" cy="94997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</p:sp>
      <p:sp>
        <p:nvSpPr>
          <p:cNvPr id="26" name="TextBox 26"/>
          <p:cNvSpPr txBox="1"/>
          <p:nvPr/>
        </p:nvSpPr>
        <p:spPr>
          <a:xfrm>
            <a:off x="1132440" y="6324740"/>
            <a:ext cx="645170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455025" y="7055792"/>
            <a:ext cx="6492240" cy="0"/>
          </a:xfrm>
          <a:prstGeom prst="line">
            <a:avLst/>
          </a:prstGeom>
          <a:ln w="38100" cap="flat">
            <a:solidFill>
              <a:schemeClr val="accent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2201456" y="7279317"/>
            <a:ext cx="1837143" cy="72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룰 탐지</a:t>
            </a:r>
            <a:endParaRPr lang="en-US" sz="3000" dirty="0">
              <a:solidFill>
                <a:schemeClr val="accent1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980039" y="7317729"/>
            <a:ext cx="949971" cy="94997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</p:sp>
      <p:sp>
        <p:nvSpPr>
          <p:cNvPr id="32" name="TextBox 32"/>
          <p:cNvSpPr txBox="1"/>
          <p:nvPr/>
        </p:nvSpPr>
        <p:spPr>
          <a:xfrm>
            <a:off x="1056239" y="7531886"/>
            <a:ext cx="788938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 smtClean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05</a:t>
            </a:r>
            <a:endParaRPr lang="en-US" sz="2712" dirty="0">
              <a:solidFill>
                <a:srgbClr val="FAFAFA"/>
              </a:solidFill>
              <a:latin typeface="Bruno"/>
              <a:ea typeface="Bruno"/>
              <a:cs typeface="Bruno"/>
              <a:sym typeface="Bruno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1455025" y="8262938"/>
            <a:ext cx="6492240" cy="0"/>
          </a:xfrm>
          <a:prstGeom prst="line">
            <a:avLst/>
          </a:prstGeom>
          <a:ln w="38100" cap="flat">
            <a:solidFill>
              <a:schemeClr val="accent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1155545" y="9286147"/>
            <a:ext cx="598959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07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228600" y="190500"/>
            <a:ext cx="422275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518160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룰 탐지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시그니처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탐지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7132" y="2630785"/>
            <a:ext cx="1613373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HandShake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탐지</a:t>
            </a:r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alert tcp any any -&gt; any any (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msg:"Xeno RAT handshake command 0x71 detected</a:t>
            </a:r>
            <a:r>
              <a:rPr lang="en-US" altLang="ko-KR" sz="2400" b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"; flow:established,to_server</a:t>
            </a:r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content:"|71 00 00 00 00|";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offset:0; depth:5;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classtype:trojan-activity;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sid:1002001;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rev:2;</a:t>
            </a:r>
          </a:p>
          <a:p>
            <a:r>
              <a:rPr lang="en-US" altLang="ko-KR" sz="2400" b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  <a:p>
            <a:endParaRPr lang="en-US" altLang="ko-KR" sz="2400" b="1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400" b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Heartbeat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탐지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alert tcp any any -&gt; any any (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msg:"Xeno RAT heartbeat detected</a:t>
            </a:r>
            <a:r>
              <a:rPr lang="en-US" altLang="ko-KR" sz="2400" b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"; flow:established</a:t>
            </a:r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content:"|11 00 00 00 03|";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offset:0; depth:5;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classtype:trojan-activity;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sid:1002002;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rev:2;</a:t>
            </a:r>
          </a:p>
          <a:p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33061" y="2400299"/>
            <a:ext cx="16590936" cy="72418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518160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룰 탐지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시연 영상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bandicam 2025-04-19 00-22-06-5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848935"/>
            <a:ext cx="12496800" cy="71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47900"/>
            <a:ext cx="84861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/>
          <p:cNvCxnSpPr/>
          <p:nvPr/>
        </p:nvCxnSpPr>
        <p:spPr>
          <a:xfrm>
            <a:off x="2209800" y="6368266"/>
            <a:ext cx="132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악성코드 개요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Xeno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RAT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란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?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원격 제어 트로이목마</a:t>
            </a:r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  -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공격자가 피해자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PC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를 제어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(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키 로깅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,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모니터링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,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파일 탈취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,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원격 쉘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)</a:t>
            </a:r>
          </a:p>
          <a:p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 err="1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.Net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Framework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사용</a:t>
            </a:r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Roboto" pitchFamily="2" charset="0"/>
            </a:endParaRPr>
          </a:p>
          <a:p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 -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Net Framework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기반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C#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언어로 개발되었음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2022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년 하반기 최초 오픈소스 공개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~ 2024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년 꾸준한 업데이트 진행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(1.8.7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</a:rPr>
              <a:t>버전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628900" y="6045188"/>
            <a:ext cx="609600" cy="1237976"/>
            <a:chOff x="2628900" y="6045188"/>
            <a:chExt cx="609600" cy="1237976"/>
          </a:xfrm>
        </p:grpSpPr>
        <p:sp>
          <p:nvSpPr>
            <p:cNvPr id="5" name="타원 4"/>
            <p:cNvSpPr/>
            <p:nvPr/>
          </p:nvSpPr>
          <p:spPr>
            <a:xfrm>
              <a:off x="2628900" y="6045188"/>
              <a:ext cx="609600" cy="609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933700" y="6520666"/>
              <a:ext cx="0" cy="762498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602148" y="7363429"/>
            <a:ext cx="12866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1.0                      1.2.0               1.3.0                    1.4.0               1.5.0                    1.6.0                    1.8.0                    1.8.7</a:t>
            </a:r>
          </a:p>
          <a:p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첫 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커밋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         콘솔 제거           화면 제어            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DLL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로그       프로파일                스크린                 플래그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                 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키로거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                                                 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속도 수정             오류 로깅       복제                        컨트롤                 도메인 이름          문제 해결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                                                                               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개선                확인란 정렬           문제 수정            및 유휴 시간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                                                                                                        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버그 수정                                            추가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266432" y="6045188"/>
            <a:ext cx="609600" cy="1237976"/>
            <a:chOff x="2628900" y="6045188"/>
            <a:chExt cx="609600" cy="1237976"/>
          </a:xfrm>
        </p:grpSpPr>
        <p:sp>
          <p:nvSpPr>
            <p:cNvPr id="38" name="타원 37"/>
            <p:cNvSpPr/>
            <p:nvPr/>
          </p:nvSpPr>
          <p:spPr>
            <a:xfrm>
              <a:off x="2628900" y="6045188"/>
              <a:ext cx="609600" cy="609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933700" y="6520666"/>
              <a:ext cx="0" cy="762498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5903963" y="6045188"/>
            <a:ext cx="609600" cy="1237976"/>
            <a:chOff x="2628900" y="6045188"/>
            <a:chExt cx="609600" cy="1237976"/>
          </a:xfrm>
        </p:grpSpPr>
        <p:sp>
          <p:nvSpPr>
            <p:cNvPr id="41" name="타원 40"/>
            <p:cNvSpPr/>
            <p:nvPr/>
          </p:nvSpPr>
          <p:spPr>
            <a:xfrm>
              <a:off x="2628900" y="6045188"/>
              <a:ext cx="609600" cy="609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2933700" y="6520666"/>
              <a:ext cx="0" cy="762498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7545686" y="6045188"/>
            <a:ext cx="609600" cy="1237976"/>
            <a:chOff x="2628900" y="6045188"/>
            <a:chExt cx="609600" cy="1237976"/>
          </a:xfrm>
        </p:grpSpPr>
        <p:sp>
          <p:nvSpPr>
            <p:cNvPr id="44" name="타원 43"/>
            <p:cNvSpPr/>
            <p:nvPr/>
          </p:nvSpPr>
          <p:spPr>
            <a:xfrm>
              <a:off x="2628900" y="6045188"/>
              <a:ext cx="609600" cy="609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2933700" y="6520666"/>
              <a:ext cx="0" cy="762498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9187408" y="6045188"/>
            <a:ext cx="609600" cy="1237976"/>
            <a:chOff x="2628900" y="6045188"/>
            <a:chExt cx="609600" cy="1237976"/>
          </a:xfrm>
        </p:grpSpPr>
        <p:sp>
          <p:nvSpPr>
            <p:cNvPr id="47" name="타원 46"/>
            <p:cNvSpPr/>
            <p:nvPr/>
          </p:nvSpPr>
          <p:spPr>
            <a:xfrm>
              <a:off x="2628900" y="6045188"/>
              <a:ext cx="609600" cy="609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2933700" y="6520666"/>
              <a:ext cx="0" cy="762498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10829129" y="6035800"/>
            <a:ext cx="609600" cy="1237976"/>
            <a:chOff x="2628900" y="6045188"/>
            <a:chExt cx="609600" cy="1237976"/>
          </a:xfrm>
        </p:grpSpPr>
        <p:sp>
          <p:nvSpPr>
            <p:cNvPr id="50" name="타원 49"/>
            <p:cNvSpPr/>
            <p:nvPr/>
          </p:nvSpPr>
          <p:spPr>
            <a:xfrm>
              <a:off x="2628900" y="6045188"/>
              <a:ext cx="609600" cy="609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2933700" y="6520666"/>
              <a:ext cx="0" cy="762498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12539264" y="6045188"/>
            <a:ext cx="609600" cy="1237976"/>
            <a:chOff x="2628900" y="6045188"/>
            <a:chExt cx="609600" cy="1237976"/>
          </a:xfrm>
        </p:grpSpPr>
        <p:sp>
          <p:nvSpPr>
            <p:cNvPr id="53" name="타원 52"/>
            <p:cNvSpPr/>
            <p:nvPr/>
          </p:nvSpPr>
          <p:spPr>
            <a:xfrm>
              <a:off x="2628900" y="6045188"/>
              <a:ext cx="609600" cy="609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2933700" y="6520666"/>
              <a:ext cx="0" cy="762498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14249400" y="6045188"/>
            <a:ext cx="609600" cy="1237976"/>
            <a:chOff x="2628900" y="6045188"/>
            <a:chExt cx="609600" cy="1237976"/>
          </a:xfrm>
        </p:grpSpPr>
        <p:sp>
          <p:nvSpPr>
            <p:cNvPr id="56" name="타원 55"/>
            <p:cNvSpPr/>
            <p:nvPr/>
          </p:nvSpPr>
          <p:spPr>
            <a:xfrm>
              <a:off x="2628900" y="6045188"/>
              <a:ext cx="609600" cy="609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933700" y="6520666"/>
              <a:ext cx="0" cy="762498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악성코드 개요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1.8.7 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버전 </a:t>
            </a:r>
            <a:r>
              <a:rPr lang="en-US" altLang="ko-KR" sz="28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Xeno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RAT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(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오픈소스 공개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- 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플러그인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서버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클라이언트로 구성</a:t>
            </a:r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826653"/>
            <a:ext cx="10585671" cy="399325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>
            <a:off x="3953240" y="5082052"/>
            <a:ext cx="1152160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78181" y="4881040"/>
            <a:ext cx="265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클라이언트 소스코드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8539" y="5353694"/>
            <a:ext cx="258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서버 소스코드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953240" y="5538386"/>
            <a:ext cx="1152160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0" y="4381500"/>
            <a:ext cx="265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플러그인 소스코드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962400" y="4610100"/>
            <a:ext cx="1152160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altLang="ko-KR" sz="4500" b="1" dirty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4500" b="1" dirty="0" err="1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빌더</a:t>
            </a:r>
            <a:endParaRPr lang="en-US" altLang="ko-KR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서버 기능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566954"/>
              </p:ext>
            </p:extLst>
          </p:nvPr>
        </p:nvGraphicFramePr>
        <p:xfrm>
          <a:off x="10088105" y="1772678"/>
          <a:ext cx="7467600" cy="395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253">
                  <a:extLst>
                    <a:ext uri="{9D8B030D-6E8A-4147-A177-3AD203B41FA5}">
                      <a16:colId xmlns:a16="http://schemas.microsoft.com/office/drawing/2014/main" val="1039537449"/>
                    </a:ext>
                  </a:extLst>
                </a:gridCol>
                <a:gridCol w="5144347">
                  <a:extLst>
                    <a:ext uri="{9D8B030D-6E8A-4147-A177-3AD203B41FA5}">
                      <a16:colId xmlns:a16="http://schemas.microsoft.com/office/drawing/2014/main" val="1426981564"/>
                    </a:ext>
                  </a:extLst>
                </a:gridCol>
              </a:tblGrid>
              <a:tr h="3770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초기화 설정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7320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Mutex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악성코드 </a:t>
                      </a:r>
                      <a:r>
                        <a:rPr lang="ko-KR" altLang="en-US" dirty="0" err="1" smtClean="0"/>
                        <a:t>뮤텍스</a:t>
                      </a:r>
                      <a:r>
                        <a:rPr lang="ko-KR" altLang="en-US" dirty="0" smtClean="0"/>
                        <a:t>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957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악성코드에서 연결할 포트를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2800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연결 시 패스워드를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24058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Delay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악성코드 실행 시 초기화 과정 대기 </a:t>
                      </a:r>
                      <a:r>
                        <a:rPr lang="ko-KR" altLang="en-US" dirty="0" err="1" smtClean="0"/>
                        <a:t>딜레이</a:t>
                      </a:r>
                      <a:r>
                        <a:rPr lang="ko-KR" altLang="en-US" dirty="0" smtClean="0"/>
                        <a:t>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517047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Appdata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악성코드를 저장할 경로 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Appdata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폴더에 저장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(</a:t>
                      </a:r>
                      <a:r>
                        <a:rPr lang="en-US" altLang="ko-KR" baseline="0" dirty="0" err="1" smtClean="0"/>
                        <a:t>AppData</a:t>
                      </a:r>
                      <a:r>
                        <a:rPr lang="en-US" altLang="ko-KR" baseline="0" dirty="0" smtClean="0"/>
                        <a:t>\Roaming\</a:t>
                      </a:r>
                      <a:r>
                        <a:rPr lang="en-US" altLang="ko-KR" baseline="0" dirty="0" err="1" smtClean="0"/>
                        <a:t>XenoManager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277423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악성코드를 저장할 경로 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Temp </a:t>
                      </a:r>
                      <a:r>
                        <a:rPr lang="ko-KR" altLang="en-US" baseline="0" dirty="0" smtClean="0"/>
                        <a:t>폴더에 저장</a:t>
                      </a:r>
                      <a:endParaRPr lang="en-US" altLang="ko-KR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(</a:t>
                      </a:r>
                      <a:r>
                        <a:rPr lang="en-US" altLang="ko-KR" baseline="0" dirty="0" err="1" smtClean="0"/>
                        <a:t>AppData</a:t>
                      </a:r>
                      <a:r>
                        <a:rPr lang="en-US" altLang="ko-KR" baseline="0" dirty="0" smtClean="0"/>
                        <a:t>\Local\Temp\</a:t>
                      </a:r>
                      <a:r>
                        <a:rPr lang="en-US" altLang="ko-KR" baseline="0" dirty="0" err="1" smtClean="0"/>
                        <a:t>XenoManager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66929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Startup</a:t>
                      </a:r>
                      <a:r>
                        <a:rPr lang="en-US" altLang="ko-KR" baseline="0" dirty="0" smtClean="0"/>
                        <a:t> 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지속 </a:t>
                      </a:r>
                      <a:r>
                        <a:rPr lang="ko-KR" altLang="en-US" dirty="0" err="1" smtClean="0"/>
                        <a:t>매커니즘에</a:t>
                      </a:r>
                      <a:r>
                        <a:rPr lang="ko-KR" altLang="en-US" dirty="0" smtClean="0"/>
                        <a:t> 등록 및 등록할 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61575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악성코드에서 연결할 </a:t>
                      </a:r>
                      <a:r>
                        <a:rPr lang="en-US" altLang="ko-KR" dirty="0" smtClean="0"/>
                        <a:t>IP</a:t>
                      </a:r>
                      <a:r>
                        <a:rPr lang="en-US" altLang="ko-KR" baseline="0" dirty="0" smtClean="0"/>
                        <a:t> Address</a:t>
                      </a:r>
                      <a:r>
                        <a:rPr lang="ko-KR" altLang="en-US" baseline="0" dirty="0" smtClean="0"/>
                        <a:t>를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68638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4" y="3676188"/>
            <a:ext cx="8621328" cy="4467849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55531"/>
              </p:ext>
            </p:extLst>
          </p:nvPr>
        </p:nvGraphicFramePr>
        <p:xfrm>
          <a:off x="10088105" y="5922838"/>
          <a:ext cx="745985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668">
                  <a:extLst>
                    <a:ext uri="{9D8B030D-6E8A-4147-A177-3AD203B41FA5}">
                      <a16:colId xmlns:a16="http://schemas.microsoft.com/office/drawing/2014/main" val="4006681981"/>
                    </a:ext>
                  </a:extLst>
                </a:gridCol>
                <a:gridCol w="5184184">
                  <a:extLst>
                    <a:ext uri="{9D8B030D-6E8A-4147-A177-3AD203B41FA5}">
                      <a16:colId xmlns:a16="http://schemas.microsoft.com/office/drawing/2014/main" val="3617538523"/>
                    </a:ext>
                  </a:extLst>
                </a:gridCol>
              </a:tblGrid>
              <a:tr h="352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리소스 설정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32773"/>
                  </a:ext>
                </a:extLst>
              </a:tr>
              <a:tr h="352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Product 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제품 이름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221007"/>
                  </a:ext>
                </a:extLst>
              </a:tr>
              <a:tr h="352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File 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 버전 정보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131673"/>
                  </a:ext>
                </a:extLst>
              </a:tr>
              <a:tr h="352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Product 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제품 버전 정보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332204"/>
                  </a:ext>
                </a:extLst>
              </a:tr>
              <a:tr h="352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Trademark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상표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63833"/>
                  </a:ext>
                </a:extLst>
              </a:tr>
              <a:tr h="352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Company</a:t>
                      </a:r>
                      <a:r>
                        <a:rPr lang="en-US" altLang="ko-KR" baseline="0" dirty="0" smtClean="0"/>
                        <a:t> 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회사 명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396104"/>
                  </a:ext>
                </a:extLst>
              </a:tr>
              <a:tr h="352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Copyright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저작권 정보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439837"/>
                  </a:ext>
                </a:extLst>
              </a:tr>
              <a:tr h="352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Original Filename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원본 파일 이름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47135"/>
                  </a:ext>
                </a:extLst>
              </a:tr>
              <a:tr h="352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 설명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42420"/>
                  </a:ext>
                </a:extLst>
              </a:tr>
              <a:tr h="3523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Icon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 아이콘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83929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662" y="7386412"/>
            <a:ext cx="1486330" cy="217376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905000" y="7790975"/>
            <a:ext cx="1524000" cy="36274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>
            <a:stCxn id="12" idx="2"/>
          </p:cNvCxnSpPr>
          <p:nvPr/>
        </p:nvCxnSpPr>
        <p:spPr>
          <a:xfrm>
            <a:off x="2667000" y="8153723"/>
            <a:ext cx="0" cy="79977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667000" y="8953500"/>
            <a:ext cx="502920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35064" y="2248171"/>
            <a:ext cx="1112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빌더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악성코드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생성 기능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  <a:p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서버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GUI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에서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Builder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탭에서 원하는 악성코드 방식을 선택해 생성 가능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64" y="9214312"/>
            <a:ext cx="6760796" cy="36935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95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45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빌더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클라이언트 실행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C&amp;C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서버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등록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감염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과정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-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생성된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client.exe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실행 시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C&amp;C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서버에 등록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31787"/>
            <a:ext cx="4302340" cy="5093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87" y="3162300"/>
            <a:ext cx="9812553" cy="226928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633" y="5513984"/>
            <a:ext cx="9840967" cy="359191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068664" y="8908187"/>
            <a:ext cx="211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[</a:t>
            </a:r>
            <a:r>
              <a:rPr lang="ko-KR" altLang="en-US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빌더</a:t>
            </a:r>
            <a:r>
              <a:rPr lang="ko-KR" altLang="en-US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흐름도</a:t>
            </a:r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]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15648" y="9238827"/>
            <a:ext cx="27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[</a:t>
            </a:r>
            <a:r>
              <a:rPr lang="ko-KR" altLang="en-US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빌더</a:t>
            </a:r>
            <a:r>
              <a:rPr lang="ko-KR" altLang="en-US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조건 확인 후 적용</a:t>
            </a:r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]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4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45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빌더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서버와 지속적인 유지 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(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관리자 권한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4217" y="2401190"/>
            <a:ext cx="1112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지속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매커니즘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등록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en-US" altLang="ko-KR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StartUp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옵션이 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켜져있는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경우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관리자 권한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: </a:t>
            </a:r>
            <a:r>
              <a:rPr lang="ko-KR" altLang="en-US" sz="2000" b="1" dirty="0" smtClean="0">
                <a:solidFill>
                  <a:srgbClr val="92D05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작업 스케줄러에 등록</a:t>
            </a:r>
            <a:endParaRPr lang="en-US" altLang="ko-KR" sz="2000" b="1" dirty="0" smtClean="0">
              <a:solidFill>
                <a:srgbClr val="92D05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일반 실행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:  </a:t>
            </a:r>
            <a:r>
              <a:rPr lang="ko-KR" altLang="en-US" sz="2000" b="1" dirty="0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레지스트리 키에 등록</a:t>
            </a:r>
            <a:endParaRPr lang="en-US" altLang="ko-KR" sz="2000" b="1" dirty="0" smtClean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3009900"/>
            <a:ext cx="9744990" cy="349015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949" y="6196163"/>
            <a:ext cx="8653641" cy="214974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80718" y="8674627"/>
            <a:ext cx="1112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"schtasks.exe" /Create /TN "test123" /XML "C:\Users\hackbaby2\AppData\Local\Temp\tmp85C1.tmp" /F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50327" y="7077868"/>
            <a:ext cx="7662263" cy="223907"/>
          </a:xfrm>
          <a:prstGeom prst="rect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3810000" y="7810500"/>
            <a:ext cx="0" cy="81341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44217" y="6507210"/>
            <a:ext cx="1112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AppData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\Local\Temp\tmp85C1.tmp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임시 경로에 몰래 </a:t>
            </a:r>
            <a:r>
              <a:rPr lang="en-US" altLang="ko-KR" sz="20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XML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작성 → 작업 등록 후 삭제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5" name="구름 34"/>
          <p:cNvSpPr/>
          <p:nvPr/>
        </p:nvSpPr>
        <p:spPr>
          <a:xfrm>
            <a:off x="114300" y="6019046"/>
            <a:ext cx="7391400" cy="1715254"/>
          </a:xfrm>
          <a:prstGeom prst="cloud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80718" y="8623919"/>
            <a:ext cx="7901282" cy="888473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45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빌더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6306896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0584" y="6286500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중복 실행 방지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6519" y="6947346"/>
            <a:ext cx="1112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뮤텍스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생성 및 열거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- </a:t>
            </a:r>
            <a:r>
              <a:rPr lang="en-US" altLang="ko-KR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Mutex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객체를 생성하고 해당 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뮤텍스가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존재하는지 검사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  이미 같은 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뮤텍스가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존재 할 경우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return;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문으로 프로그램 종료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  default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일 경우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“</a:t>
            </a:r>
            <a:r>
              <a:rPr lang="en-US" altLang="ko-KR" sz="2000" b="1" dirty="0" smtClean="0">
                <a:solidFill>
                  <a:srgbClr val="92D05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testing 123123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”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이라는 </a:t>
            </a:r>
            <a:r>
              <a:rPr lang="en-US" altLang="ko-KR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Mutex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생성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38" y="6778521"/>
            <a:ext cx="8123211" cy="156145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939" y="6333699"/>
            <a:ext cx="8123211" cy="47325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452" y="2040422"/>
            <a:ext cx="8123211" cy="37435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서버와 지속적인 유지 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(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일반 권한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4217" y="2401190"/>
            <a:ext cx="1112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지속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매커니즘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등록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일반 권한으로 실행 시 레지스트리 등록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5100" y="3265376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HKEY_CURRENT_USER\SOFTWARE\Microsoft\Windows\</a:t>
            </a:r>
            <a:r>
              <a:rPr lang="en-US" altLang="ko-KR" sz="2000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CurrentVersion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\Run</a:t>
            </a:r>
          </a:p>
          <a:p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시작 프로그램에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client.exe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등록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21598" y="1985912"/>
            <a:ext cx="4598459" cy="306888"/>
          </a:xfrm>
          <a:prstGeom prst="rect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05100" y="3195748"/>
            <a:ext cx="8077200" cy="815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38784"/>
            <a:ext cx="4203041" cy="239224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28600" y="190500"/>
            <a:ext cx="42227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45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빌더</a:t>
            </a:r>
            <a:endParaRPr lang="en-US" sz="4500" b="1" dirty="0">
              <a:solidFill>
                <a:schemeClr val="tx2">
                  <a:lumMod val="5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82664" y="1622842"/>
            <a:ext cx="1" cy="5124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4400" y="1587325"/>
            <a:ext cx="972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  <a:cs typeface="함초롬바탕" panose="02030604000101010101" pitchFamily="18" charset="-127"/>
              </a:rPr>
              <a:t>클라이언트 파일 저장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5064" y="2248171"/>
            <a:ext cx="1112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Builder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에서 기입한 </a:t>
            </a:r>
            <a:r>
              <a:rPr lang="en-US" altLang="ko-KR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Install_path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경로에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Agent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파일 저장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    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985082"/>
            <a:ext cx="18288000" cy="9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38784"/>
            <a:ext cx="9573814" cy="440414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321" y="6968930"/>
            <a:ext cx="5755693" cy="167169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219200" y="8329310"/>
            <a:ext cx="6151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Temp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선택 시 </a:t>
            </a:r>
            <a:r>
              <a:rPr lang="en-US" altLang="ko-KR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Appdata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\Local\Temp\</a:t>
            </a:r>
            <a:r>
              <a:rPr lang="en-US" altLang="ko-KR" sz="2000" b="1" dirty="0" err="1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XenoManager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에 생성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7" name="구름 6"/>
          <p:cNvSpPr/>
          <p:nvPr/>
        </p:nvSpPr>
        <p:spPr>
          <a:xfrm>
            <a:off x="257629" y="7886700"/>
            <a:ext cx="7620000" cy="1807710"/>
          </a:xfrm>
          <a:prstGeom prst="cloud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527314" y="8648701"/>
            <a:ext cx="0" cy="651247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7446937" y="9299948"/>
            <a:ext cx="6116663" cy="24773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447800" y="5096590"/>
            <a:ext cx="1066800" cy="356790"/>
          </a:xfrm>
          <a:prstGeom prst="rect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974273" y="5453380"/>
            <a:ext cx="6927" cy="235139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990320" y="6979188"/>
            <a:ext cx="5478279" cy="450312"/>
          </a:xfrm>
          <a:prstGeom prst="rect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4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1007</Words>
  <Application>Microsoft Office PowerPoint</Application>
  <PresentationFormat>사용자 지정</PresentationFormat>
  <Paragraphs>305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맑은 고딕</vt:lpstr>
      <vt:lpstr>Source Han Sans KR Bold</vt:lpstr>
      <vt:lpstr>Roboto</vt:lpstr>
      <vt:lpstr>Arial</vt:lpstr>
      <vt:lpstr>Source Han Sans KR</vt:lpstr>
      <vt:lpstr>Calibri</vt:lpstr>
      <vt:lpstr>Bruno</vt:lpstr>
      <vt:lpstr>함초롬바탕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D3D9</dc:creator>
  <cp:lastModifiedBy>전동혁</cp:lastModifiedBy>
  <cp:revision>233</cp:revision>
  <dcterms:created xsi:type="dcterms:W3CDTF">2006-08-16T00:00:00Z</dcterms:created>
  <dcterms:modified xsi:type="dcterms:W3CDTF">2026-01-15T08:02:58Z</dcterms:modified>
  <dc:identifier>DAGk3_vLzMg</dc:identifier>
</cp:coreProperties>
</file>